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846" autoAdjust="0"/>
  </p:normalViewPr>
  <p:slideViewPr>
    <p:cSldViewPr snapToGrid="0">
      <p:cViewPr varScale="1">
        <p:scale>
          <a:sx n="88" d="100"/>
          <a:sy n="88" d="100"/>
        </p:scale>
        <p:origin x="133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3FD099-CE9A-4E02-9873-6AE68FD01848}" type="datetimeFigureOut">
              <a:rPr lang="en-US" smtClean="0"/>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5F47B-8A1F-4E75-A1FB-BAC130A4939E}" type="slidenum">
              <a:rPr lang="en-US" smtClean="0"/>
              <a:t>‹#›</a:t>
            </a:fld>
            <a:endParaRPr lang="en-US"/>
          </a:p>
        </p:txBody>
      </p:sp>
    </p:spTree>
    <p:extLst>
      <p:ext uri="{BB962C8B-B14F-4D97-AF65-F5344CB8AC3E}">
        <p14:creationId xmlns:p14="http://schemas.microsoft.com/office/powerpoint/2010/main" val="3336185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Today's DEI Moment focuses on Celebrating Black History and Achievements because the United States has designated the month of February as Black History Month, which has been observed in one form or another since 1926 when American educator and historian Carter G. Woodson, founder of the Association for the Study of African American Life and History, designated a week in February to focus on African American history. </a:t>
            </a:r>
          </a:p>
          <a:p>
            <a:r>
              <a:rPr lang="en-US" dirty="0">
                <a:solidFill>
                  <a:srgbClr val="FF0000"/>
                </a:solidFill>
              </a:rPr>
              <a:t> </a:t>
            </a:r>
          </a:p>
          <a:p>
            <a:r>
              <a:rPr lang="en-US" dirty="0">
                <a:solidFill>
                  <a:srgbClr val="FF0000"/>
                </a:solidFill>
              </a:rPr>
              <a:t>He chose the week that included the birthdays of President Abraham Lincoln and the abolitionist writer Frederick Douglass. Woodson recognized that history confers power and sought to bring to light a history that was largely left out of school curricula. The week was expanded to a full month in the 1970s, and in 1976, U.S. President Gerald Ford recognized Black History Month during the country’s bicentennial celebrations. </a:t>
            </a:r>
          </a:p>
          <a:p>
            <a:r>
              <a:rPr lang="en-US" dirty="0">
                <a:solidFill>
                  <a:srgbClr val="FF0000"/>
                </a:solidFill>
              </a:rPr>
              <a:t> </a:t>
            </a:r>
          </a:p>
          <a:p>
            <a:r>
              <a:rPr lang="en-US" dirty="0">
                <a:solidFill>
                  <a:srgbClr val="FF0000"/>
                </a:solidFill>
              </a:rPr>
              <a:t>In ASME, we can take Black History Month as an opportunity to highlight and celebrate the accomplishments of our Black and African American members and staff, and the contributions of Black engineers to the profession more broadly. </a:t>
            </a:r>
            <a:r>
              <a:rPr lang="en-US">
                <a:solidFill>
                  <a:srgbClr val="FF0000"/>
                </a:solidFill>
              </a:rPr>
              <a:t>I encourage each of you to set aside some time this February to learning and reflecting on the contributions of Black people in our society.</a:t>
            </a:r>
          </a:p>
        </p:txBody>
      </p:sp>
      <p:sp>
        <p:nvSpPr>
          <p:cNvPr id="4" name="Slide Number Placeholder 3"/>
          <p:cNvSpPr>
            <a:spLocks noGrp="1"/>
          </p:cNvSpPr>
          <p:nvPr>
            <p:ph type="sldNum" sz="quarter" idx="5"/>
          </p:nvPr>
        </p:nvSpPr>
        <p:spPr/>
        <p:txBody>
          <a:bodyPr/>
          <a:lstStyle/>
          <a:p>
            <a:fld id="{9F65F47B-8A1F-4E75-A1FB-BAC130A4939E}" type="slidenum">
              <a:rPr lang="en-US" smtClean="0"/>
              <a:t>1</a:t>
            </a:fld>
            <a:endParaRPr lang="en-US"/>
          </a:p>
        </p:txBody>
      </p:sp>
    </p:spTree>
    <p:extLst>
      <p:ext uri="{BB962C8B-B14F-4D97-AF65-F5344CB8AC3E}">
        <p14:creationId xmlns:p14="http://schemas.microsoft.com/office/powerpoint/2010/main" val="3499743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E034E-40FE-0DA9-CF9B-064A7462A5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F153F7-918A-C3E1-CA06-241A6E2E28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6A7B1C-67F3-468B-B566-D677E2411912}"/>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5" name="Footer Placeholder 4">
            <a:extLst>
              <a:ext uri="{FF2B5EF4-FFF2-40B4-BE49-F238E27FC236}">
                <a16:creationId xmlns:a16="http://schemas.microsoft.com/office/drawing/2014/main" id="{39B04A1A-39B3-374F-C76D-03181A3EBB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44F61C-91D2-925D-398B-6410409493EC}"/>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101598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18593-4EA2-F950-D7DD-93C335421E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0D3696-8758-45B7-9B30-529D7CC24C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C1F465-E538-944B-9981-77901F464C4E}"/>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5" name="Footer Placeholder 4">
            <a:extLst>
              <a:ext uri="{FF2B5EF4-FFF2-40B4-BE49-F238E27FC236}">
                <a16:creationId xmlns:a16="http://schemas.microsoft.com/office/drawing/2014/main" id="{C1AE5D49-77D5-850E-A18D-B1C6684330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0C7BC4-8729-6DD0-0C3D-C8269BBBF01B}"/>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415793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F34663-2860-E0A8-BE92-01D5AB095F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954E09-C87B-7E53-96C9-2C524CB5D8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54F96C-BB51-D03E-AC74-1B2ACEEC304E}"/>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5" name="Footer Placeholder 4">
            <a:extLst>
              <a:ext uri="{FF2B5EF4-FFF2-40B4-BE49-F238E27FC236}">
                <a16:creationId xmlns:a16="http://schemas.microsoft.com/office/drawing/2014/main" id="{2732E94C-7EA9-D118-5AE0-C68FAA7BE5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59539B-1563-95FC-4491-EF86E35F2C28}"/>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1405862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FF5B0-1FF1-8C2C-02AC-B01D2E7237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471001-5FBC-884E-396B-FD49AB0EA0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0040D8-4E5C-9F4D-3BFC-A7CC4F28C734}"/>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5" name="Footer Placeholder 4">
            <a:extLst>
              <a:ext uri="{FF2B5EF4-FFF2-40B4-BE49-F238E27FC236}">
                <a16:creationId xmlns:a16="http://schemas.microsoft.com/office/drawing/2014/main" id="{70D99AE0-4BBF-0888-E6F6-4D02FE4DEE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2EEB0-23F6-C367-C1BC-E43D744D425B}"/>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158247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06130-CE9E-A79B-F227-EFBA0CB0F3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644C1C-6AFD-251A-810B-4C9F2D86E79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E64639-53F5-61F1-51D3-EE3488A07295}"/>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5" name="Footer Placeholder 4">
            <a:extLst>
              <a:ext uri="{FF2B5EF4-FFF2-40B4-BE49-F238E27FC236}">
                <a16:creationId xmlns:a16="http://schemas.microsoft.com/office/drawing/2014/main" id="{FC17AB59-A40E-AD26-5D95-798288AC91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CF6715-3B29-A8C6-01FD-64B0FC0F2EB8}"/>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1240092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EBF78-3BEF-2EA9-76E3-191334AD6D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49A5E8-6A67-D49C-73D7-1A1A79A4D3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4F7846-1A85-CB49-DDB9-D336E70E76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490BCE-F74A-9973-6544-298BCAA4492B}"/>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6" name="Footer Placeholder 5">
            <a:extLst>
              <a:ext uri="{FF2B5EF4-FFF2-40B4-BE49-F238E27FC236}">
                <a16:creationId xmlns:a16="http://schemas.microsoft.com/office/drawing/2014/main" id="{8457BC64-C97C-0454-988D-0C56AB178A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D0080E-B642-C959-B4C6-83E49F0B2D01}"/>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4293735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D851E-7D67-BC75-5EA3-E6F5A92ABA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08EEC1-8065-DBFD-95F8-CD90BBD223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6E7FC3-E7B2-C1B4-A215-4E5CB6E61C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C9555-5CA3-20E9-520E-7A9BDCA93B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60BE76-DD3E-91E0-2EC2-2D5B7BA933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09B7BF-F09B-62B5-4A6B-F886F4982D39}"/>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8" name="Footer Placeholder 7">
            <a:extLst>
              <a:ext uri="{FF2B5EF4-FFF2-40B4-BE49-F238E27FC236}">
                <a16:creationId xmlns:a16="http://schemas.microsoft.com/office/drawing/2014/main" id="{AACF862C-4F86-B25A-E290-1B5DDA8DC4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53F315-976E-A52E-4F3E-C9C402148B33}"/>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1355281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B0005-B8C7-C3D6-5FEB-B79EE1DF2E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956A7A-73F2-BD99-74FA-4D4F2A5AB922}"/>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4" name="Footer Placeholder 3">
            <a:extLst>
              <a:ext uri="{FF2B5EF4-FFF2-40B4-BE49-F238E27FC236}">
                <a16:creationId xmlns:a16="http://schemas.microsoft.com/office/drawing/2014/main" id="{80C1C1B4-273A-6632-641D-739D8DA968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87AF56-59FB-B021-0680-6E41E03E957A}"/>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3082907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2A7AB0-4C66-EBED-1765-97C76AF6A06E}"/>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3" name="Footer Placeholder 2">
            <a:extLst>
              <a:ext uri="{FF2B5EF4-FFF2-40B4-BE49-F238E27FC236}">
                <a16:creationId xmlns:a16="http://schemas.microsoft.com/office/drawing/2014/main" id="{0468661D-A707-F7B2-A010-AB51B18B42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7E7A582-BB5E-893B-C071-7C830CF3E012}"/>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1950710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F7639-7F4B-BBAE-0D4B-C18FBF65DE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15D090-3B0B-516E-EDD2-0BC29E78C9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A58EE3-9731-3A22-907D-E2725E7DFE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4C97BA-B409-0AF5-0355-739CFEB4C8A7}"/>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6" name="Footer Placeholder 5">
            <a:extLst>
              <a:ext uri="{FF2B5EF4-FFF2-40B4-BE49-F238E27FC236}">
                <a16:creationId xmlns:a16="http://schemas.microsoft.com/office/drawing/2014/main" id="{519A7EE7-8DFC-C806-C6A3-FE3AC95F45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D1B8D4-821E-F8EF-17E4-9048ADB82B94}"/>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700862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B1773-28F7-B6A9-CBF8-FBD7535C4F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253F7D-E99A-0537-B4A1-1797BFF1D2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1A01E3-C201-1163-02A1-2E3EE8D7E3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DBEBF8-0D17-20FA-2AAC-FABFA6AC645B}"/>
              </a:ext>
            </a:extLst>
          </p:cNvPr>
          <p:cNvSpPr>
            <a:spLocks noGrp="1"/>
          </p:cNvSpPr>
          <p:nvPr>
            <p:ph type="dt" sz="half" idx="10"/>
          </p:nvPr>
        </p:nvSpPr>
        <p:spPr/>
        <p:txBody>
          <a:bodyPr/>
          <a:lstStyle/>
          <a:p>
            <a:fld id="{7D0BF3F7-3F4D-4080-882E-A436C2A87F05}" type="datetimeFigureOut">
              <a:rPr lang="en-US" smtClean="0"/>
              <a:t>1/25/2024</a:t>
            </a:fld>
            <a:endParaRPr lang="en-US"/>
          </a:p>
        </p:txBody>
      </p:sp>
      <p:sp>
        <p:nvSpPr>
          <p:cNvPr id="6" name="Footer Placeholder 5">
            <a:extLst>
              <a:ext uri="{FF2B5EF4-FFF2-40B4-BE49-F238E27FC236}">
                <a16:creationId xmlns:a16="http://schemas.microsoft.com/office/drawing/2014/main" id="{3FD47890-78F0-FA06-B093-26D6898B3E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CA773E-7247-EF5C-9952-FB610F13E271}"/>
              </a:ext>
            </a:extLst>
          </p:cNvPr>
          <p:cNvSpPr>
            <a:spLocks noGrp="1"/>
          </p:cNvSpPr>
          <p:nvPr>
            <p:ph type="sldNum" sz="quarter" idx="12"/>
          </p:nvPr>
        </p:nvSpPr>
        <p:spPr/>
        <p:txBody>
          <a:bodyPr/>
          <a:lstStyle/>
          <a:p>
            <a:fld id="{D7BA388E-46DD-4BF2-B496-1487EFD433E8}" type="slidenum">
              <a:rPr lang="en-US" smtClean="0"/>
              <a:t>‹#›</a:t>
            </a:fld>
            <a:endParaRPr lang="en-US"/>
          </a:p>
        </p:txBody>
      </p:sp>
    </p:spTree>
    <p:extLst>
      <p:ext uri="{BB962C8B-B14F-4D97-AF65-F5344CB8AC3E}">
        <p14:creationId xmlns:p14="http://schemas.microsoft.com/office/powerpoint/2010/main" val="931649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3B7810-B96A-BDF1-D321-A99CD76F23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39922D-E388-EBD5-0C04-0D0159FD60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9C99F-3160-098F-786F-1CEBD19364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D0BF3F7-3F4D-4080-882E-A436C2A87F05}" type="datetimeFigureOut">
              <a:rPr lang="en-US" smtClean="0"/>
              <a:t>1/25/2024</a:t>
            </a:fld>
            <a:endParaRPr lang="en-US"/>
          </a:p>
        </p:txBody>
      </p:sp>
      <p:sp>
        <p:nvSpPr>
          <p:cNvPr id="5" name="Footer Placeholder 4">
            <a:extLst>
              <a:ext uri="{FF2B5EF4-FFF2-40B4-BE49-F238E27FC236}">
                <a16:creationId xmlns:a16="http://schemas.microsoft.com/office/drawing/2014/main" id="{B124BEF9-B3F4-D099-6E83-F1259B2B61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663F897-A4AF-F99A-3B04-AC68C15131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7BA388E-46DD-4BF2-B496-1487EFD433E8}" type="slidenum">
              <a:rPr lang="en-US" smtClean="0"/>
              <a:t>‹#›</a:t>
            </a:fld>
            <a:endParaRPr lang="en-US"/>
          </a:p>
        </p:txBody>
      </p:sp>
    </p:spTree>
    <p:extLst>
      <p:ext uri="{BB962C8B-B14F-4D97-AF65-F5344CB8AC3E}">
        <p14:creationId xmlns:p14="http://schemas.microsoft.com/office/powerpoint/2010/main" val="3674460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C26306C-C397-85E9-8F1F-CD41354F54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54084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4235DF519BCC409FEE51AC27158DA9" ma:contentTypeVersion="6" ma:contentTypeDescription="Create a new document." ma:contentTypeScope="" ma:versionID="eb1831f9b61dc59126ab32df12b076ef">
  <xsd:schema xmlns:xsd="http://www.w3.org/2001/XMLSchema" xmlns:xs="http://www.w3.org/2001/XMLSchema" xmlns:p="http://schemas.microsoft.com/office/2006/metadata/properties" xmlns:ns2="4363e433-fd67-49f9-a07f-86311f609c1f" xmlns:ns3="7e3148eb-c3ed-4495-b36f-3059c5370b5b" targetNamespace="http://schemas.microsoft.com/office/2006/metadata/properties" ma:root="true" ma:fieldsID="256db80a327e4a54336cdd102acd1147" ns2:_="" ns3:_="">
    <xsd:import namespace="4363e433-fd67-49f9-a07f-86311f609c1f"/>
    <xsd:import namespace="7e3148eb-c3ed-4495-b36f-3059c5370b5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63e433-fd67-49f9-a07f-86311f609c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3148eb-c3ed-4495-b36f-3059c5370b5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B7FC51-1880-498C-932C-1EFB9367EF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63e433-fd67-49f9-a07f-86311f609c1f"/>
    <ds:schemaRef ds:uri="7e3148eb-c3ed-4495-b36f-3059c5370b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350B4A-965F-4EB5-BAC3-507EB458F592}">
  <ds:schemaRefs>
    <ds:schemaRef ds:uri="http://schemas.microsoft.com/sharepoint/v3/contenttype/forms"/>
  </ds:schemaRefs>
</ds:datastoreItem>
</file>

<file path=customXml/itemProps3.xml><?xml version="1.0" encoding="utf-8"?>
<ds:datastoreItem xmlns:ds="http://schemas.openxmlformats.org/officeDocument/2006/customXml" ds:itemID="{93E52700-D722-4B2B-9745-EA5C7FB028E8}">
  <ds:schemaRefs>
    <ds:schemaRef ds:uri="http://purl.org/dc/dcmitype/"/>
    <ds:schemaRef ds:uri="http://purl.org/dc/terms/"/>
    <ds:schemaRef ds:uri="http://purl.org/dc/elements/1.1/"/>
    <ds:schemaRef ds:uri="http://schemas.openxmlformats.org/package/2006/metadata/core-properties"/>
    <ds:schemaRef ds:uri="http://schemas.microsoft.com/office/infopath/2007/PartnerControls"/>
    <ds:schemaRef ds:uri="7e3148eb-c3ed-4495-b36f-3059c5370b5b"/>
    <ds:schemaRef ds:uri="http://schemas.microsoft.com/office/2006/documentManagement/types"/>
    <ds:schemaRef ds:uri="4363e433-fd67-49f9-a07f-86311f609c1f"/>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TotalTime>
  <Words>216</Words>
  <Application>Microsoft Office PowerPoint</Application>
  <PresentationFormat>Widescreen</PresentationFormat>
  <Paragraphs>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Bruff</dc:creator>
  <cp:lastModifiedBy>Clare Bruff</cp:lastModifiedBy>
  <cp:revision>1</cp:revision>
  <dcterms:created xsi:type="dcterms:W3CDTF">2024-01-25T15:53:32Z</dcterms:created>
  <dcterms:modified xsi:type="dcterms:W3CDTF">2024-01-25T15:54:49Z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0x010100604235DF519BCC409FEE51AC27158DA9</vt:lpwstr>
  </property>
</Properties>
</file>